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257" r:id="rId2"/>
    <p:sldId id="279" r:id="rId3"/>
    <p:sldId id="278" r:id="rId4"/>
    <p:sldId id="288" r:id="rId5"/>
    <p:sldId id="258" r:id="rId6"/>
    <p:sldId id="259" r:id="rId7"/>
    <p:sldId id="287" r:id="rId8"/>
    <p:sldId id="285" r:id="rId9"/>
    <p:sldId id="260" r:id="rId10"/>
    <p:sldId id="261" r:id="rId11"/>
    <p:sldId id="262" r:id="rId12"/>
    <p:sldId id="283" r:id="rId13"/>
    <p:sldId id="263" r:id="rId14"/>
    <p:sldId id="264" r:id="rId15"/>
    <p:sldId id="265" r:id="rId16"/>
    <p:sldId id="266" r:id="rId17"/>
    <p:sldId id="282" r:id="rId18"/>
    <p:sldId id="286" r:id="rId19"/>
    <p:sldId id="271" r:id="rId20"/>
    <p:sldId id="289" r:id="rId21"/>
    <p:sldId id="284" r:id="rId22"/>
    <p:sldId id="272" r:id="rId23"/>
    <p:sldId id="273" r:id="rId24"/>
    <p:sldId id="274" r:id="rId25"/>
    <p:sldId id="275" r:id="rId26"/>
    <p:sldId id="276" r:id="rId27"/>
    <p:sldId id="277" r:id="rId28"/>
    <p:sldId id="280" r:id="rId29"/>
    <p:sldId id="268" r:id="rId30"/>
    <p:sldId id="267" r:id="rId31"/>
    <p:sldId id="269" r:id="rId32"/>
    <p:sldId id="270" r:id="rId3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DDF8651C-B0FA-4359-B925-80ED45DD36DA}" type="datetimeFigureOut">
              <a:rPr lang="en-US" smtClean="0"/>
              <a:t>12-Sep-17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6EA4BD-5669-47CA-9F9D-5D72396CA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589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DED17-3663-4CD0-87FE-CF64AAADECE5}" type="datetimeFigureOut">
              <a:rPr lang="en-US" smtClean="0"/>
              <a:t>12-Sep-17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459288"/>
            <a:ext cx="5683250" cy="4224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6988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725" y="8916988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67A7A-A2A1-4228-BBBF-CE8F144F31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193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65551-A54C-492A-B957-69B8DA891121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9F36-842B-4024-8B5F-E82A71A10BB9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E5F11-B66B-4D70-89B9-12A0C62968BF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12DF-F04B-4AAB-9CE1-A9E96C6F0485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90DA6-1B4E-4B00-9AFA-411B8A294DC8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C6F8-FA39-4810-BCDA-3231369AFB93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5285-967E-4264-AA0D-C4A43ED1CA5B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6DEE9-1626-4E19-882B-59EB0EF8BBF0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A5993-A8F3-4A64-8F82-BDFC18F97AA0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B047-89AE-4271-89D3-EE4C131080D5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B4097-F5AF-4A6D-813F-36A7B0350AD1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B2F8067-9378-4FE5-B440-961A147579D0}" type="datetime8">
              <a:rPr lang="he-IL" smtClean="0"/>
              <a:t>12 ספטמבר 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he-IL"/>
              <a:t>הרצאה גמלאי בנק בינלאומי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E85C1B-DC73-4456-BFC6-D910D1B2334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cGyVTAoXEU" TargetMode="Externa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lisonsam@gmail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sitivelife.co.il/" TargetMode="External"/><Relationship Id="rId2" Type="http://schemas.openxmlformats.org/officeDocument/2006/relationships/hyperlink" Target="mailto:lisonsam@gmail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1.jpeg"/><Relationship Id="rId7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fwN0X8YnWo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0"/>
            <a:ext cx="1767855" cy="2436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he-IL" dirty="0"/>
              <a:t>להתידד עם לחץ:</a:t>
            </a:r>
            <a:br>
              <a:rPr lang="he-IL" dirty="0"/>
            </a:br>
            <a:r>
              <a:rPr lang="he-IL" dirty="0"/>
              <a:t>האם לחץ הוא </a:t>
            </a:r>
            <a:r>
              <a:rPr lang="he-IL" sz="5300" dirty="0"/>
              <a:t>רָע</a:t>
            </a:r>
            <a:r>
              <a:rPr lang="he-IL" dirty="0"/>
              <a:t> או שמא </a:t>
            </a:r>
            <a:r>
              <a:rPr lang="he-IL" sz="5300" dirty="0"/>
              <a:t>רֵע</a:t>
            </a:r>
            <a:r>
              <a:rPr lang="he-IL" dirty="0"/>
              <a:t>ַ (חבר)?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e-IL" dirty="0"/>
              <a:t>סאם ליסון</a:t>
            </a:r>
          </a:p>
          <a:p>
            <a:r>
              <a:rPr lang="he-IL" dirty="0"/>
              <a:t>פסיכולוג קליני</a:t>
            </a:r>
          </a:p>
          <a:p>
            <a:r>
              <a:rPr lang="he-IL" dirty="0"/>
              <a:t>מנהל מרכז ליסון לחיים חיוביים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555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תגובה זו סייעה לאנושות</a:t>
            </a:r>
            <a:r>
              <a:rPr lang="en-US" dirty="0"/>
              <a:t>:</a:t>
            </a:r>
            <a:r>
              <a:rPr lang="he-IL" dirty="0"/>
              <a:t> </a:t>
            </a:r>
          </a:p>
          <a:p>
            <a:pPr lvl="1" algn="r" rtl="1"/>
            <a:r>
              <a:rPr lang="he-IL" dirty="0"/>
              <a:t>לשרוד, </a:t>
            </a:r>
          </a:p>
          <a:p>
            <a:pPr lvl="1" algn="r" rtl="1"/>
            <a:r>
              <a:rPr lang="he-IL" dirty="0"/>
              <a:t>להתפתח, </a:t>
            </a:r>
          </a:p>
          <a:p>
            <a:pPr lvl="1" algn="r" rtl="1"/>
            <a:r>
              <a:rPr lang="he-IL" dirty="0"/>
              <a:t>אפילו לשלוט בכדור הארץ.</a:t>
            </a:r>
          </a:p>
          <a:p>
            <a:pPr marL="457200" lvl="1" indent="0" algn="r" rtl="1">
              <a:buNone/>
            </a:pPr>
            <a:endParaRPr lang="he-IL" dirty="0"/>
          </a:p>
          <a:p>
            <a:pPr algn="r" rtl="1"/>
            <a:r>
              <a:rPr lang="he-IL" dirty="0"/>
              <a:t>כך שיש לנסח את הסוגיה באופן אחר...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האמנם?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ascienceenthusiast.com/wp-content/uploads/2015/06/evolu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17" y="2279073"/>
            <a:ext cx="3581401" cy="170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593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מה זה לחץ?</a:t>
            </a:r>
          </a:p>
          <a:p>
            <a:pPr lvl="1" algn="r" rtl="1">
              <a:buFont typeface="Symbol" pitchFamily="18" charset="2"/>
              <a:buChar char="§"/>
            </a:pPr>
            <a:r>
              <a:rPr lang="he-IL" dirty="0"/>
              <a:t> ההערכה האישית (הפרוש הסובייקטיבי) שלנו אודות היכולת, מסוגלות שלנו להתמודד עם גירויים – בעיקר חיצוניים, אולי פנימיים</a:t>
            </a:r>
          </a:p>
          <a:p>
            <a:pPr lvl="1" algn="r" rtl="1">
              <a:buFont typeface="Symbol" pitchFamily="18" charset="2"/>
              <a:buChar char="§"/>
            </a:pPr>
            <a:r>
              <a:rPr lang="he-IL" dirty="0"/>
              <a:t> לחץ, חרדה הם תמיד הפער בין ההערכה/אומדן  (לרוב לא מודעת) שלנו אודות יכולת ההתמודדות לבין המשאבים האמיתיים הנדרשים באותו מצב.</a:t>
            </a:r>
          </a:p>
          <a:p>
            <a:pPr lvl="1" algn="r" rtl="1">
              <a:buFont typeface="Symbol" pitchFamily="18" charset="2"/>
              <a:buChar char="§"/>
            </a:pPr>
            <a:r>
              <a:rPr lang="he-IL" dirty="0"/>
              <a:t> לחץ הוא אישי – מה שמלחיץ בן-אדם אחד לאוו דווקא ילחיץ משהו אחר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לחץ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234" y="76201"/>
            <a:ext cx="1271662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1371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92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הנשק נוגד הסטרס</a:t>
            </a:r>
            <a:endParaRPr lang="en-US" dirty="0"/>
          </a:p>
        </p:txBody>
      </p:sp>
      <p:pic>
        <p:nvPicPr>
          <p:cNvPr id="4" name="Content Placeholder 3" descr="http://i.quoteaddicts.com/media/quotes/2/93740-funny-quotes-about-work-stress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905000"/>
            <a:ext cx="4343399" cy="42211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8417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828800"/>
            <a:ext cx="8153400" cy="4861214"/>
          </a:xfrm>
        </p:spPr>
        <p:txBody>
          <a:bodyPr>
            <a:normAutofit/>
          </a:bodyPr>
          <a:lstStyle/>
          <a:p>
            <a:pPr algn="r" rtl="1">
              <a:buBlip>
                <a:blip r:embed="rId2"/>
              </a:buBlip>
            </a:pPr>
            <a:r>
              <a:rPr lang="he-IL" sz="2000" b="1" dirty="0"/>
              <a:t>מחקר מלמד שהגישה או אמונה שלנו לחוויית הסטרס היא המרכיב שמשפיע על הבריאות</a:t>
            </a:r>
          </a:p>
          <a:p>
            <a:pPr algn="r" rtl="1">
              <a:buBlip>
                <a:blip r:embed="rId2"/>
              </a:buBlip>
            </a:pPr>
            <a:r>
              <a:rPr lang="he-IL" sz="2000" dirty="0"/>
              <a:t>למשל מחקר של  </a:t>
            </a:r>
            <a:r>
              <a:rPr lang="en-US" sz="2000" dirty="0"/>
              <a:t>Keller,   </a:t>
            </a:r>
            <a:r>
              <a:rPr lang="en-US" sz="2000" dirty="0" err="1"/>
              <a:t>Litzelman</a:t>
            </a:r>
            <a:r>
              <a:rPr lang="en-US" sz="2000" dirty="0"/>
              <a:t>, and Wisk</a:t>
            </a:r>
            <a:r>
              <a:rPr lang="he-IL" sz="2000" dirty="0"/>
              <a:t> </a:t>
            </a:r>
            <a:r>
              <a:rPr lang="en-US" sz="2000" dirty="0"/>
              <a:t>  </a:t>
            </a:r>
            <a:r>
              <a:rPr lang="he-IL" sz="2000" dirty="0"/>
              <a:t>משנת 2012 מראה לנו שתוחלת החיים של אנשים שמפרשים </a:t>
            </a:r>
            <a:r>
              <a:rPr lang="en-US" sz="2000" dirty="0"/>
              <a:t>   </a:t>
            </a:r>
            <a:r>
              <a:rPr lang="he-IL" sz="2000" dirty="0"/>
              <a:t>חוויית </a:t>
            </a:r>
            <a:r>
              <a:rPr lang="en-US" sz="2000" dirty="0"/>
              <a:t> </a:t>
            </a:r>
            <a:r>
              <a:rPr lang="he-IL" sz="2000" dirty="0"/>
              <a:t>לחץ כדבר קטסטרופאלי, ומפחיד, שיש להימנע ממנו, עלולה להיות קצרה בהרבה מאנשים הרואים לחץ כדבר שיש פשוט לחבק </a:t>
            </a:r>
            <a:r>
              <a:rPr lang="en-US" sz="2000" dirty="0"/>
              <a:t>  </a:t>
            </a:r>
            <a:r>
              <a:rPr lang="he-IL" sz="2000" dirty="0"/>
              <a:t>אותו ולהתמודד איתו. </a:t>
            </a:r>
          </a:p>
          <a:p>
            <a:pPr algn="r" rtl="1">
              <a:buBlip>
                <a:blip r:embed="rId2"/>
              </a:buBlip>
            </a:pPr>
            <a:r>
              <a:rPr lang="he-IL" sz="2000" dirty="0"/>
              <a:t>ויותר מזה, הבריאות של אנשים שמתמודדים עם הרבה לחץ מעמדה אופטימית וחיובית, טובה יותר מאנשים שיש להם לחץ נמוך יחסית, אך רואים את הלחץ כדבר מעיק! </a:t>
            </a:r>
          </a:p>
          <a:p>
            <a:pPr algn="r" rtl="1">
              <a:buBlip>
                <a:blip r:embed="rId2"/>
              </a:buBlip>
            </a:pPr>
            <a:r>
              <a:rPr lang="en-US" sz="2000" dirty="0">
                <a:hlinkClick r:id="rId3"/>
              </a:rPr>
              <a:t>https://www.youtube.com/watch?v=RcGyVTAoXEU</a:t>
            </a:r>
            <a:r>
              <a:rPr lang="he-IL" sz="2000" dirty="0"/>
              <a:t> (דקה 3)</a:t>
            </a:r>
          </a:p>
          <a:p>
            <a:pPr marL="274320" lvl="1" algn="r" rtl="1">
              <a:buBlip>
                <a:blip r:embed="rId2"/>
              </a:buBlip>
            </a:pPr>
            <a:r>
              <a:rPr lang="he-IL" sz="2000" dirty="0"/>
              <a:t>לפי חישוב זה עצם האמונה שסטרס גרוע עבורך הוא הגורם מספר 15 לתמותה בארה'ב</a:t>
            </a:r>
            <a:endParaRPr lang="en-US" sz="2000" dirty="0"/>
          </a:p>
          <a:p>
            <a:pPr algn="r" rtl="1">
              <a:buBlip>
                <a:blip r:embed="rId2"/>
              </a:buBlip>
            </a:pPr>
            <a:endParaRPr lang="he-IL" sz="2200" dirty="0"/>
          </a:p>
          <a:p>
            <a:pPr algn="r" rtl="1">
              <a:buBlip>
                <a:blip r:embed="rId2"/>
              </a:buBlip>
            </a:pPr>
            <a:endParaRPr lang="he-IL" sz="2200" dirty="0"/>
          </a:p>
          <a:p>
            <a:pPr algn="r" rtl="1">
              <a:buBlip>
                <a:blip r:embed="rId2"/>
              </a:buBlip>
            </a:pPr>
            <a:endParaRPr lang="he-IL" sz="2200" dirty="0"/>
          </a:p>
          <a:p>
            <a:pPr algn="r" rtl="1">
              <a:buBlip>
                <a:blip r:embed="rId2"/>
              </a:buBlip>
            </a:pPr>
            <a:endParaRPr lang="he-IL" sz="2200" dirty="0"/>
          </a:p>
          <a:p>
            <a:pPr algn="r" rtl="1">
              <a:buBlip>
                <a:blip r:embed="rId2"/>
              </a:buBlip>
            </a:pPr>
            <a:endParaRPr lang="he-IL" sz="2200" dirty="0"/>
          </a:p>
          <a:p>
            <a:pPr algn="r" rtl="1">
              <a:buBlip>
                <a:blip r:embed="rId2"/>
              </a:buBlip>
            </a:pPr>
            <a:endParaRPr lang="he-IL" sz="2200" dirty="0"/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/>
              <a:t>המפתח הוא הסיפור </a:t>
            </a:r>
            <a:br>
              <a:rPr lang="he-IL" dirty="0"/>
            </a:br>
            <a:r>
              <a:rPr lang="he-IL" dirty="0"/>
              <a:t>שאנחנו מספרים לעצמנו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4636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7036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626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80" y="694233"/>
            <a:ext cx="8046820" cy="549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1154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he-IL" dirty="0"/>
              <a:t>באה לעזור לנו:</a:t>
            </a:r>
          </a:p>
          <a:p>
            <a:pPr lvl="1" algn="r" rtl="1">
              <a:buFont typeface="Wingdings" pitchFamily="2" charset="2"/>
              <a:buChar char="Ø"/>
            </a:pPr>
            <a:r>
              <a:rPr lang="he-IL" dirty="0"/>
              <a:t>האצת דופק הלב – זמן תגובה מהיר יותר</a:t>
            </a:r>
          </a:p>
          <a:p>
            <a:pPr marL="457200" lvl="1" indent="0" algn="r" rtl="1">
              <a:buNone/>
            </a:pPr>
            <a:endParaRPr lang="he-IL" dirty="0"/>
          </a:p>
          <a:p>
            <a:pPr lvl="1" algn="r" rtl="1">
              <a:buFont typeface="Wingdings" pitchFamily="2" charset="2"/>
              <a:buChar char="Ø"/>
            </a:pPr>
            <a:r>
              <a:rPr lang="he-IL" dirty="0"/>
              <a:t>האצת הנשימה שולחת יותר חמצן למוח</a:t>
            </a:r>
          </a:p>
          <a:p>
            <a:pPr lvl="1" algn="r" rtl="1">
              <a:buFont typeface="Wingdings" pitchFamily="2" charset="2"/>
              <a:buChar char="Ø"/>
            </a:pPr>
            <a:endParaRPr lang="he-IL" dirty="0"/>
          </a:p>
          <a:p>
            <a:pPr lvl="1" algn="r" rtl="1">
              <a:buFont typeface="Wingdings" pitchFamily="2" charset="2"/>
              <a:buChar char="Ø"/>
            </a:pPr>
            <a:r>
              <a:rPr lang="he-IL" dirty="0"/>
              <a:t>שחרור אוקסיטוסין – נטייה לחפש עזרה, להיות יותר חברותי</a:t>
            </a:r>
          </a:p>
          <a:p>
            <a:pPr marL="301943" lvl="1" indent="0" algn="r" rtl="1">
              <a:buNone/>
            </a:pPr>
            <a:endParaRPr lang="en-US" dirty="0"/>
          </a:p>
          <a:p>
            <a:pPr marL="301943" lvl="1" indent="0" algn="r" rtl="1">
              <a:buNone/>
            </a:pPr>
            <a:r>
              <a:rPr lang="en-US" dirty="0"/>
              <a:t> </a:t>
            </a:r>
            <a:endParaRPr lang="he-IL" dirty="0"/>
          </a:p>
          <a:p>
            <a:pPr marL="457200" lvl="1" indent="0" algn="r" rtl="1">
              <a:buNone/>
            </a:pPr>
            <a:endParaRPr lang="en-US" dirty="0"/>
          </a:p>
          <a:p>
            <a:pPr marL="457200" lvl="1" indent="0" algn="r" rtl="1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/>
              <a:t>למה להתיידד עם הלחץ?</a:t>
            </a:r>
            <a:br>
              <a:rPr lang="he-IL" dirty="0"/>
            </a:br>
            <a:r>
              <a:rPr lang="he-IL" dirty="0"/>
              <a:t>כי תגובת הלחץ היא רֵעַ!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https://photos-1.dropbox.com/t/2/AADdj9A0a_qhlic9bZ4Ea8TGo5rLqt5HXjWUEJ034Aqo7A/12/421103662/png/32x32/1/_/1/2/%D7%A1%D7%98%D7%A8%D7%99%D7%A4%20%D7%9C%D7%9E%D7%A6%D7%92%D7%95%D7%AA.png/ENjhpoQEGAwgBygH/T76fSmvcO5ZLJiRoPA2qpujLw85jDRXh-lECDDPF6CE?size=1024x768&amp;size_mode=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7036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E:\Sam\Pictures\oxytocin-282x3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711036"/>
            <a:ext cx="26860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730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449763"/>
          </a:xfrm>
        </p:spPr>
        <p:txBody>
          <a:bodyPr>
            <a:normAutofit/>
          </a:bodyPr>
          <a:lstStyle/>
          <a:p>
            <a:pPr algn="r" rtl="1"/>
            <a:r>
              <a:rPr lang="he-IL" dirty="0"/>
              <a:t>אנחנו מגיבים בתגובת ההישרדות גם לאיום פיזי וגם לאיום רגשי. </a:t>
            </a:r>
          </a:p>
          <a:p>
            <a:pPr algn="r" rtl="1"/>
            <a:endParaRPr lang="he-IL" dirty="0"/>
          </a:p>
          <a:p>
            <a:pPr algn="r" rtl="1"/>
            <a:r>
              <a:rPr lang="he-IL" dirty="0"/>
              <a:t>כאשר האיום פיזי התגובה מהירה מהמחשבה, התגובה חזקה ביותר, ועוזר לנו להתמודד עם הסכנה עם כוחות גדולים ממה שאנחנו רגילים שיש לנו</a:t>
            </a:r>
            <a:r>
              <a:rPr lang="en-US" dirty="0"/>
              <a:t> </a:t>
            </a:r>
            <a:r>
              <a:rPr lang="he-IL" dirty="0"/>
              <a:t>(אסון ורסאי)</a:t>
            </a:r>
          </a:p>
          <a:p>
            <a:pPr algn="r" rtl="1"/>
            <a:endParaRPr lang="he-IL" dirty="0"/>
          </a:p>
          <a:p>
            <a:pPr algn="r" rtl="1"/>
            <a:r>
              <a:rPr lang="he-IL" dirty="0"/>
              <a:t>הגוף מגיב באותו אופן גם ל'איום' רגשי, רק האיום הרגשי בד'כ איננו מהווה סכנה אמיתית פיזית מיידית, רק אנחנו מגיבים כאילו שזה כך!</a:t>
            </a:r>
          </a:p>
          <a:p>
            <a:pPr algn="r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האם ידעתם?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234" y="76201"/>
            <a:ext cx="1271662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7709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5839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תגובה לאיום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200400"/>
            <a:ext cx="3970558" cy="2362200"/>
          </a:xfrm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00400"/>
            <a:ext cx="3937000" cy="2362200"/>
          </a:xfrm>
        </p:spPr>
      </p:pic>
      <p:sp>
        <p:nvSpPr>
          <p:cNvPr id="3" name="TextBox 2"/>
          <p:cNvSpPr txBox="1"/>
          <p:nvPr/>
        </p:nvSpPr>
        <p:spPr>
          <a:xfrm>
            <a:off x="5105400" y="5703332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he-IL" b="1" dirty="0"/>
              <a:t>ברור שצריך לברוח!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752600" y="5696405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he-IL" b="1" dirty="0"/>
              <a:t>מה לעשות כאן?</a:t>
            </a:r>
            <a:endParaRPr lang="en-US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732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תרגיל: לספור מאחור – 996 – 7 – 7 – </a:t>
            </a:r>
            <a:endParaRPr lang="en-US" dirty="0"/>
          </a:p>
          <a:p>
            <a:pPr algn="r" rtl="1"/>
            <a:endParaRPr lang="he-IL" dirty="0"/>
          </a:p>
          <a:p>
            <a:pPr algn="r" rtl="1"/>
            <a:r>
              <a:rPr lang="he-IL" dirty="0"/>
              <a:t>עם הצקות....</a:t>
            </a:r>
            <a:endParaRPr lang="en-US" dirty="0"/>
          </a:p>
          <a:p>
            <a:pPr algn="r" rtl="1"/>
            <a:endParaRPr lang="en-US" dirty="0"/>
          </a:p>
          <a:p>
            <a:pPr algn="r" rtl="1"/>
            <a:r>
              <a:rPr lang="he-IL" dirty="0"/>
              <a:t>עם עידוד.....הגוף מביא אנרגיה, מכין אותך לפעולה...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/>
              <a:t>שינוי בגישה </a:t>
            </a:r>
            <a:br>
              <a:rPr lang="he-IL" dirty="0"/>
            </a:br>
            <a:r>
              <a:rPr lang="he-IL" dirty="0"/>
              <a:t>יכול לשנות את תגובת הגוף</a:t>
            </a:r>
            <a:endParaRPr lang="en-US" dirty="0"/>
          </a:p>
        </p:txBody>
      </p:sp>
      <p:pic>
        <p:nvPicPr>
          <p:cNvPr id="2050" name="Picture 2" descr="http://www.teachpe.com/anatomy/human_he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76524"/>
            <a:ext cx="1714500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4" descr="data:image/png;base64,iVBORw0KGgoAAAANSUhEUgAAAOEAAADhCAMAAAAJbSJIAAAAhFBMVEX////9AAD/+fn+vr7/8fH/7e3/29v9VFT+fHz/1tb+u7v+y8v+mJj/+Pj+cXH9XFz+ior9DQ39Y2P+sbH+n5/+trb+xMT+bGz/4eH+paX+hIT9TEz+k5P9Hx/+m5v/5eX9Pj79RUX9JSX+dXX9MjL+ra39QUH9IiL9T0/9Fhb9LS3+j48AfWVFAAAIxklEQVR4nO2dbUPiMAzHZeNZeVZABGUK5+F9/+93N5FjLP90XdenFX5vgbWha5MmaXp3d+PGjRsh0OrFz+vuopPsDpNGozE57JLOort+jnst112rTG82Hh0aIg6j8aznuptqtPfDT6FsWT6H+7brDpei/diRFu5M57EeUkb9hYJ0J4b9yLUAYgYzlcHLDeVs4FoMln518X6E7LsWBdHuahLvSNe3Ofm00ypfyu7JtVBnogft4h158GPZaa4MyZeyaroW766pd/pRum5ljEyO34mVw3fV1PzL8+pIvr4l+VJcKMi3xKKAjUbyZlvAsVX5Uv5Yla83KdO3r+n432532TyvGFFz+W9XPJ5+lXnMxOI+Ul5DTF/n4tfrbf46lX5a15J8bfGu/cRmFcs6KVrxaiP1zIMVa1VKRUxnZV0wrZnUWD4YkSlLlBT3YjhXfPh8WPzwxLD+7xX2YBRXaiAu3mMaXXCei1p/rW5FNl+LGnnWIAlDgQfmV7XhOxP/Eje00NROnmgrbHak8+3pjYRtbY1MxpZYvqXm5pZiGQ14y9ui9n7rlu+7xRdRk9o1472gsfd73a2dGn0XtKq5UdFOyeDSJly8te6onvh2FmY18ECwfmt0xs2svSsAwfyY6WqDH8EPXU0I+TA9ivwcVLU/yzJne6DFxmDfkhd7EZQBqzg0zBJWD66rP7sEa64blfUia8mYX2IuYV+litZNxDx2Yz/HoMW4ASbV1BVjbP/W1Oty/Mad2VZ5JqNuh3p6XBrGBVBhM8XYTHY9l1n+4A4p242My8KkHVoE858rbk0H+GnaTCUlGANSTTUnHgrIiZioPAr7RV0LeHe3h/1S8KNiW8blHDyB52J52wa67t2tolnginoo+xQYfHGlB/NAvVgybAMVhRtLBgGtm3IqA8UHN4a6qwKyUSdlHgAjvD4l9MItz1j+92/o97a3S2LgZko+1o/CBnY3vMWgLbG03keOmReTvVUCOTZkXajoBfAvqxWazXI/ReaaLa9aGZAHTip7Cv03dvyiZUF+VBmXBkrGM95ZNUBPV8W/aoKf+aUoziCVURxmBwapqaBydYAfqdA8RUPoRy4yAq0ZRYMIZqEPe0IOsFcsmInAA/xup6+KgCix+JUDutDXZeYIWGzEDg36ff/MtUuA8Sb6OoiF+nZ2JQ/wJ4nipjRMMbLWVVVo3s2W/zL4P0wkyuhlWea9o9re/yFEg8hrffpv1OGILvCacV+lO99fNnuqDF09uJ0wHW5d6ZRmiWUnFzDy7PZUGdpx7JKgUR3zaeN6oJYYDiDRDGv3h//koBuiDvoaNbrh17yEDg4yv+lKWo91JoWuNWg1pQEd6x1Vh/QdhcmkvuQrMsNDbVIffaQc1HdKbdPHOr+k4A18JF8hy9HUQT/VIcfCqCIgf4L7rIsyUHMl/w06DX0KiBZDQ6b5iUiyVD6ddFQdEvfe575AlluJAIBXEEdvPppE/I71MWiOEJMs7+et+TREE/Hyc+oJcNPPChAJLj0wZLGtlzZMIRrx0m1KEmhcFdtQh2yDL9NriIumTkbpEWKaXjpriDaxXmijMiTN6TJLjUxTR92sglAGstR+uepmBUgZkazCI8qifkspWEyz6oL4OUqk+XkD0QdZs4zY3T7H7jlITD9re5NEv7pZpSnkRcymU5KwWh1iTnlISD8bZCOZN/4HRikkVJrNdCJOmrr487MQ337WVZPkP/Q3DYqHhCWyKcOkNqezblYhL8Qu8xk5IOOsl1XIC5E9RkOOVzjrZRXyQkwEn4UhYUPys/pw3RKGPw/DX0vD14dJ/sPgbJrw7dLw9xbh7w/D3+OH76cJ39cWvr80fJ93EKa3WIYQY0+X2SThxw/JOlSXBOgzBTHg8OP44edihJ9PQ3OivLw2S0BhThQ5vR9cXhuxvX2qtyNDYW5i+Pml4ecIX0Ged/i5+uGftwj/zMwVnHsK/+xa+OcPwz9DegXngMM/yx3+eXywmm4t9lMd+ZoK4dfFqGltE6oD+NomoNSL/6HScp0OvsbQFdSJCr/W1xXUa6tdzb1P2uGCXKDg6ybC2pf+1RA+oVL7EtUv9dfrBi7YLS6vH34N2vDrCMNLrPysBY0ugZBKqkT38froO1Wu530FNdlrXFdf2ieRgB8HdTfCFdxvUdM7SkrdZFTHe2bK3YcE7wryZ7WB15KW9Jp5fd8TvJax5H1PXt/ZBVeJ0nd2Mfeu0dixfWg8PkXBn4SMN5qlYh98d55SPR18y7DrJBR8/6HaIsjclOt2FPEIqp7TYu4hdTkX8RxUD68Ef5dsXe4DrtQddANbw5V1w1ywXq1wfIQM1IZf93JXfS5+bDh3q3O2TcP2lphZY7TExtg/78We72bATEFNrxJNdThhywOHvGpHNCWLgLjpD3b8qOiOvCPCWGgZmOu+tb0lQthZotVG5kexMTU7Gwcg+KJ9BFP4uWg2vsjYjd9oTtgSvCuNT1Ov6j2I8P5He6OsXkx5MZGx0WZVRIqBFluMAXdkpDu1aEnzZDJMjFiNEWOG/9DRmQPXo6lcWYzd0sTsXk5sdc39mOZmXWBw9yZa2r5ZV0+cbqKYywVGk0MYx0aGTrWBjMWvZ4rhjNBIuMAdGaraq/OCaZDyYr44EPaj5hjNyi52rZlw8Txhpc54Gzr8CZtuX1bKVr/LbOBzHGxlSsKwDWT6MBeHLd/mDwLLM0fp4Is6PaH2z/M+HT/H98vmeQZFzeV9/DyegrtueSZ2k85h/Mco1kvmvCVW5UtclCJBSSmmcFUdQEpxaMDhVRQRSvPTzcptAcCmvOZQo+v+iGDT5Diu3MuXEoEMfy08eFSg8qlgR6fAVqsrTQNLvS/ryssDV32p3YEEI3+L4wxmxRvYIjoz/7J1L4hiiW0sy0fs0eIioP2o8r6OHn0/J3dJe/9BChmyfH3s6yXdf3pP45F4D/g+Gj/V4bCxmFYv3q+7i06y26Q758lml3QW3fU+7vmUdnzjxo0b6vwF9ZhpwH/51V4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תמונה קשורה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8956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תמונה קשורה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165146"/>
            <a:ext cx="1381125" cy="13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338" y="-26699"/>
            <a:ext cx="1271662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300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he-IL" dirty="0"/>
              <a:t>הגוף מפריש חומר לטפל באיום</a:t>
            </a:r>
          </a:p>
          <a:p>
            <a:pPr marL="857250" lvl="1" indent="-457200" algn="r" rtl="1"/>
            <a:r>
              <a:rPr lang="he-IL" dirty="0"/>
              <a:t>החומר לא מנוצל ומתחיל 'לעשות צרות'</a:t>
            </a:r>
          </a:p>
          <a:p>
            <a:pPr marL="857250" lvl="1" indent="-457200" algn="r" rtl="1"/>
            <a:r>
              <a:rPr lang="he-IL" dirty="0"/>
              <a:t>תוצאה: בעיות נפשיות ורפואיות שהזכרנו</a:t>
            </a:r>
          </a:p>
          <a:p>
            <a:pPr marL="457200" indent="-457200" algn="r" rtl="1"/>
            <a:r>
              <a:rPr lang="he-IL" dirty="0"/>
              <a:t>מה עושים?</a:t>
            </a:r>
          </a:p>
          <a:p>
            <a:pPr marL="857250" lvl="1" indent="-457200" algn="r" rtl="1"/>
            <a:r>
              <a:rPr lang="he-IL" dirty="0"/>
              <a:t>להזכיר לעצמנו לא באמת מאיים עלינו</a:t>
            </a:r>
          </a:p>
          <a:p>
            <a:pPr marL="857250" lvl="1" indent="-457200" algn="r" rtl="1"/>
            <a:r>
              <a:rPr lang="he-IL" dirty="0"/>
              <a:t>להיות מודע לסוגיה ולבטא באופן בוגר רצונות וצרכים</a:t>
            </a:r>
          </a:p>
          <a:p>
            <a:pPr marL="857250" lvl="1" indent="-457200" algn="r" rtl="1"/>
            <a:r>
              <a:rPr lang="he-IL" dirty="0"/>
              <a:t>להתמצא בתרגילי נשימה – הרפייה, דמיון מודרך, פילאטיס, יוגה</a:t>
            </a:r>
            <a:r>
              <a:rPr lang="en-US" dirty="0"/>
              <a:t> – </a:t>
            </a:r>
            <a:r>
              <a:rPr lang="he-IL" dirty="0"/>
              <a:t>בבקר, על אופני הכושר...</a:t>
            </a:r>
          </a:p>
          <a:p>
            <a:pPr marL="857250" lvl="1" indent="-457200" algn="r" rtl="1"/>
            <a:r>
              <a:rPr lang="he-IL" dirty="0"/>
              <a:t>פעילות גופנית, ריצה – לקראת מרוץ</a:t>
            </a:r>
          </a:p>
          <a:p>
            <a:pPr marL="857250" lvl="1" indent="-457200" algn="r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/>
              <a:t>המשמעות של תגובת </a:t>
            </a:r>
            <a:br>
              <a:rPr lang="he-IL" dirty="0"/>
            </a:br>
            <a:r>
              <a:rPr lang="he-IL" dirty="0"/>
              <a:t>הגוף ל'איום רגשי'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04058"/>
            <a:ext cx="2623465" cy="1957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338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שלום ובקר טוב, שמי סאם ליסון</a:t>
            </a:r>
          </a:p>
          <a:p>
            <a:pPr algn="r" rtl="1"/>
            <a:r>
              <a:rPr lang="he-IL" dirty="0"/>
              <a:t>פסיכולוג קליני מזה כמעט 40 שנה</a:t>
            </a:r>
          </a:p>
          <a:p>
            <a:pPr algn="r" rtl="1"/>
            <a:r>
              <a:rPr lang="he-IL" dirty="0"/>
              <a:t>מיישם עקרונות של הפסיכולוגיה החיובית העדכנית וחדישה, פסיכולוגיה מעשית</a:t>
            </a:r>
          </a:p>
          <a:p>
            <a:pPr algn="r" rtl="1"/>
            <a:r>
              <a:rPr lang="he-IL" dirty="0"/>
              <a:t>כפי שאפשר לנחש, אני סבור שחשוב להבין ולגשת ללחץ אחרת, לפתח יחסים ידידותיים וחיוביים עם לחץ.  </a:t>
            </a:r>
          </a:p>
          <a:p>
            <a:pPr algn="r" rtl="1"/>
            <a:r>
              <a:rPr lang="he-IL" dirty="0"/>
              <a:t>שואף ליישם בעצמי את הרעיונות ועקרונות. דוגמא אחת בשקף – מרוץ חצי מרתון ג'נבה – מאי, 2016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e-IL" dirty="0"/>
              <a:t>בקר טוב!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019800" y="-19583400"/>
            <a:ext cx="4678680" cy="704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2072640" cy="310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8150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133600"/>
            <a:ext cx="7408333" cy="3962400"/>
          </a:xfrm>
        </p:spPr>
        <p:txBody>
          <a:bodyPr/>
          <a:lstStyle/>
          <a:p>
            <a:pPr algn="r" rtl="1"/>
            <a:r>
              <a:rPr lang="he-IL" dirty="0"/>
              <a:t>מידת האימון של המשתמשים שזה עוזר</a:t>
            </a:r>
          </a:p>
          <a:p>
            <a:pPr lvl="1" algn="r" rtl="1"/>
            <a:r>
              <a:rPr lang="he-IL" dirty="0"/>
              <a:t>להדגיש חיובי</a:t>
            </a:r>
          </a:p>
          <a:p>
            <a:pPr lvl="1" algn="r" rtl="1"/>
            <a:r>
              <a:rPr lang="he-IL" dirty="0"/>
              <a:t>ניהול זמן אפקטיבי</a:t>
            </a:r>
          </a:p>
          <a:p>
            <a:pPr lvl="1" algn="r" rtl="1"/>
            <a:r>
              <a:rPr lang="he-IL" dirty="0"/>
              <a:t>גמישות, נכונות להתפשר</a:t>
            </a:r>
          </a:p>
          <a:p>
            <a:pPr lvl="1" algn="r" rtl="1"/>
            <a:r>
              <a:rPr lang="he-IL" dirty="0"/>
              <a:t>הימנעות מאנשים ומצבים מלחיצים</a:t>
            </a:r>
          </a:p>
          <a:p>
            <a:pPr lvl="1" algn="r" rtl="1"/>
            <a:r>
              <a:rPr lang="he-IL" dirty="0"/>
              <a:t>להביע רגשות (באופן אחראי ובוגר)</a:t>
            </a:r>
          </a:p>
          <a:p>
            <a:pPr lvl="1" algn="r" rtl="1"/>
            <a:r>
              <a:rPr lang="he-IL" dirty="0"/>
              <a:t>להגיד 'לא'</a:t>
            </a:r>
          </a:p>
          <a:p>
            <a:pPr lvl="1" algn="r" rtl="1"/>
            <a:r>
              <a:rPr lang="he-IL" dirty="0"/>
              <a:t>התאמת ציפיות</a:t>
            </a:r>
          </a:p>
          <a:p>
            <a:pPr algn="r" rtl="1"/>
            <a:r>
              <a:rPr lang="he-IL" dirty="0"/>
              <a:t>מה חסר?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אסטרטגיות לטיפול בלחץ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0"/>
            <a:ext cx="1371600" cy="189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6702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rtl="1"/>
            <a:r>
              <a:rPr lang="he-IL" sz="3000" dirty="0"/>
              <a:t>נשימה = נוגדן ללחץ</a:t>
            </a:r>
          </a:p>
          <a:p>
            <a:pPr algn="r" rtl="1"/>
            <a:r>
              <a:rPr lang="he-IL" dirty="0"/>
              <a:t>מיומנות חשובה מאד</a:t>
            </a:r>
          </a:p>
          <a:p>
            <a:pPr algn="r" rtl="1"/>
            <a:r>
              <a:rPr lang="he-IL" dirty="0"/>
              <a:t>חינם</a:t>
            </a:r>
          </a:p>
          <a:p>
            <a:pPr algn="r" rtl="1"/>
            <a:r>
              <a:rPr lang="he-IL" dirty="0"/>
              <a:t>בהישג יד</a:t>
            </a:r>
          </a:p>
          <a:p>
            <a:pPr algn="r" rtl="1"/>
            <a:r>
              <a:rPr lang="he-IL" dirty="0"/>
              <a:t>תרגול קבוע</a:t>
            </a:r>
          </a:p>
          <a:p>
            <a:pPr algn="r" rtl="1"/>
            <a:r>
              <a:rPr lang="he-IL" dirty="0"/>
              <a:t>תרגיל בקבוצה – להמתין למחשבה הבאה</a:t>
            </a:r>
          </a:p>
          <a:p>
            <a:pPr algn="r" rtl="1"/>
            <a:endParaRPr lang="he-IL" dirty="0"/>
          </a:p>
          <a:p>
            <a:pPr algn="r" rt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נשימה אטית וטבעית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09" y="3771901"/>
            <a:ext cx="3091721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575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he-IL" dirty="0"/>
              <a:t>כמעט כל לחץ הוא רגשי</a:t>
            </a:r>
          </a:p>
          <a:p>
            <a:pPr algn="r" rtl="1"/>
            <a:r>
              <a:rPr lang="he-IL" dirty="0"/>
              <a:t>יוצר תחושה לא נוחה בגוף</a:t>
            </a:r>
          </a:p>
          <a:p>
            <a:pPr lvl="1" algn="r" rtl="1"/>
            <a:r>
              <a:rPr lang="he-IL" dirty="0"/>
              <a:t>תוצאה: דחף לעשות משהו </a:t>
            </a:r>
          </a:p>
          <a:p>
            <a:pPr algn="r" rtl="1"/>
            <a:r>
              <a:rPr lang="he-IL" dirty="0"/>
              <a:t>מה לא עושים?</a:t>
            </a:r>
          </a:p>
          <a:p>
            <a:pPr lvl="1" algn="r" rtl="1"/>
            <a:r>
              <a:rPr lang="he-IL" dirty="0"/>
              <a:t>לא משליכים את התחושה על אחר חף מפשע</a:t>
            </a:r>
          </a:p>
          <a:p>
            <a:pPr lvl="1" algn="r" rtl="1"/>
            <a:r>
              <a:rPr lang="he-IL" dirty="0"/>
              <a:t>לא פועלים בחיפזון, כולל לא לוותר</a:t>
            </a:r>
          </a:p>
          <a:p>
            <a:pPr algn="r" rtl="1"/>
            <a:r>
              <a:rPr lang="he-IL" dirty="0"/>
              <a:t>מה כן עושים?</a:t>
            </a:r>
          </a:p>
          <a:p>
            <a:pPr lvl="1" algn="r" rtl="1"/>
            <a:r>
              <a:rPr lang="he-IL" dirty="0"/>
              <a:t>בעיקר כלום, להשתמש בתחושה למידע בלבד, לקבל את המסר.</a:t>
            </a:r>
          </a:p>
          <a:p>
            <a:pPr lvl="1" algn="r" rtl="1"/>
            <a:r>
              <a:rPr lang="he-IL" dirty="0"/>
              <a:t>פשוט ללמוד להוריד את התחושה הטוקסית ולהחליף בדבר אחר שתופס את תשומת הלב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/>
              <a:t>המשמעות של תגובת </a:t>
            </a:r>
            <a:br>
              <a:rPr lang="he-IL" dirty="0"/>
            </a:br>
            <a:r>
              <a:rPr lang="he-IL" dirty="0"/>
              <a:t>הגוף ל'איום רגשי'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873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73816"/>
            <a:ext cx="2705100" cy="278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he-IL" dirty="0"/>
              <a:t>איזו מדינות מדווחות על רמות גבוהות יותר</a:t>
            </a:r>
            <a:endParaRPr lang="en-US" dirty="0"/>
          </a:p>
          <a:p>
            <a:pPr marL="0" indent="0" algn="r" rtl="1">
              <a:buNone/>
            </a:pPr>
            <a:r>
              <a:rPr lang="he-IL" dirty="0"/>
              <a:t> של לחץ</a:t>
            </a:r>
          </a:p>
          <a:p>
            <a:pPr algn="r" rtl="1"/>
            <a:r>
              <a:rPr lang="he-IL" dirty="0"/>
              <a:t>ככל שמתפתחים ומתבגרים </a:t>
            </a:r>
          </a:p>
          <a:p>
            <a:pPr marL="0" indent="0" algn="r" rtl="1">
              <a:buNone/>
            </a:pPr>
            <a:r>
              <a:rPr lang="he-IL" dirty="0"/>
              <a:t>ומצליחים מצבי לחץ גדלים</a:t>
            </a:r>
          </a:p>
          <a:p>
            <a:pPr lvl="1" algn="r" rtl="1"/>
            <a:r>
              <a:rPr lang="he-IL" dirty="0"/>
              <a:t>עצה שטחית להוריד לחץ</a:t>
            </a:r>
          </a:p>
          <a:p>
            <a:pPr algn="r" rtl="1"/>
            <a:r>
              <a:rPr lang="he-IL" dirty="0"/>
              <a:t>כלומר להיות אדיש לדברים שאכפת לנו מהם?</a:t>
            </a:r>
          </a:p>
          <a:p>
            <a:pPr lvl="1" algn="r" rtl="1"/>
            <a:endParaRPr lang="he-IL" dirty="0"/>
          </a:p>
          <a:p>
            <a:pPr marL="514350" indent="-457200" algn="r" rtl="1"/>
            <a:r>
              <a:rPr lang="he-IL" dirty="0"/>
              <a:t>מטרה להכיל יותר לחץ בצורה מאוזנת ורגועה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he-IL" dirty="0"/>
              <a:t>     אנחנו נלחצים רק מדברים שאכפת לנו מהם!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0"/>
            <a:ext cx="1447800" cy="186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593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להכיר בכוחות ועוצמות אישיות ולתת להם ביטוי עם סיפוק</a:t>
            </a:r>
          </a:p>
          <a:p>
            <a:pPr algn="r" rtl="1"/>
            <a:r>
              <a:rPr lang="he-IL" dirty="0"/>
              <a:t>להזכיר לעצמנו שכן יש את המסוגלות והמשאבים לטפל באתגר</a:t>
            </a:r>
          </a:p>
          <a:p>
            <a:pPr algn="r" rtl="1"/>
            <a:r>
              <a:rPr lang="he-IL" dirty="0"/>
              <a:t>לחפש וליצור באופן פעיל ומודע </a:t>
            </a:r>
            <a:endParaRPr lang="en-US" dirty="0"/>
          </a:p>
          <a:p>
            <a:pPr marL="0" indent="0" algn="r" rtl="1">
              <a:buNone/>
            </a:pPr>
            <a:r>
              <a:rPr lang="he-IL" dirty="0"/>
              <a:t>פרוייקטים ואתגרים</a:t>
            </a:r>
          </a:p>
          <a:p>
            <a:pPr lvl="1" algn="r" rtl="1"/>
            <a:r>
              <a:rPr lang="he-IL" dirty="0"/>
              <a:t>ממקד את האדרנלין</a:t>
            </a:r>
          </a:p>
          <a:p>
            <a:pPr lvl="1" algn="r" rtl="1"/>
            <a:r>
              <a:rPr lang="he-IL" dirty="0"/>
              <a:t>נתפס בדבר חיובי</a:t>
            </a:r>
          </a:p>
          <a:p>
            <a:pPr algn="r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הכלת לחץ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http://dishwashersguide.com/wp-content/uploads/2016/02/replace-our-kitchen-spong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5" y="3581400"/>
            <a:ext cx="3304309" cy="222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mn.catholic.org.au/media/508017/New%20Picture%20(2)_317x23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" y="96982"/>
            <a:ext cx="301942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136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לקבל את הסיטואציה כחלק מהחיים, והסתער עליה כדי להתקדם</a:t>
            </a:r>
          </a:p>
          <a:p>
            <a:pPr marL="0" indent="0" algn="r" rtl="1">
              <a:buNone/>
            </a:pPr>
            <a:endParaRPr lang="he-IL" dirty="0"/>
          </a:p>
          <a:p>
            <a:pPr algn="r" rtl="1"/>
            <a:r>
              <a:rPr lang="he-IL" dirty="0"/>
              <a:t>בעיה גדולה בלחץ: כאשר המצב איננו לפי רצוננו או איננו בשליטתנו</a:t>
            </a:r>
          </a:p>
          <a:p>
            <a:pPr lvl="1" algn="r" rtl="1"/>
            <a:r>
              <a:rPr lang="he-IL" dirty="0"/>
              <a:t>בכל מחיר למצוא פן מבורך או חיובי במצב</a:t>
            </a:r>
          </a:p>
          <a:p>
            <a:pPr lvl="1" algn="r" rtl="1"/>
            <a:r>
              <a:rPr lang="he-IL" dirty="0"/>
              <a:t>אופטימיות</a:t>
            </a:r>
          </a:p>
          <a:p>
            <a:pPr lvl="1" algn="r" rtl="1"/>
            <a:r>
              <a:rPr lang="he-IL" dirty="0"/>
              <a:t>לחפש פתרון אם אפשר, אולי 'מחוץ לקופסה'</a:t>
            </a:r>
          </a:p>
          <a:p>
            <a:pPr algn="r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לחבק את הלחץ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5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476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תגובת הלחץ בחוכמתה מדרבנת אותנו לחפש חברה (אוקסיטוסין)</a:t>
            </a:r>
          </a:p>
          <a:p>
            <a:pPr lvl="1" algn="r" rtl="1"/>
            <a:r>
              <a:rPr lang="he-IL" dirty="0"/>
              <a:t>לחפש ולהשיג תמיכה ועזרה</a:t>
            </a:r>
          </a:p>
          <a:p>
            <a:pPr lvl="1" algn="r" rtl="1"/>
            <a:endParaRPr lang="he-IL" dirty="0"/>
          </a:p>
          <a:p>
            <a:pPr algn="r" rtl="1"/>
            <a:r>
              <a:rPr lang="he-IL" dirty="0"/>
              <a:t>לעזור לאחרים! (התנדבות, אלטרואיזם)</a:t>
            </a:r>
          </a:p>
          <a:p>
            <a:pPr lvl="1" algn="r" rtl="1"/>
            <a:r>
              <a:rPr lang="he-IL" dirty="0"/>
              <a:t>אנשים מעורבים לעזור לאחרים מדווחים פחות לחץ, חיים יותר שנים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חברה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 descr="E:\Sam\Pictures\volunteeringHand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27"/>
            <a:ext cx="3505200" cy="232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975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מה אתם לוקחים מההרצאה?</a:t>
            </a:r>
          </a:p>
          <a:p>
            <a:pPr algn="r" rtl="1"/>
            <a:r>
              <a:rPr lang="he-IL" dirty="0"/>
              <a:t>מה אתם לוקחים על עצמכם לבצע?</a:t>
            </a:r>
          </a:p>
          <a:p>
            <a:pPr lvl="1" algn="r" rtl="1"/>
            <a:r>
              <a:rPr lang="he-IL" dirty="0"/>
              <a:t>כמה הסיכוי לבצע?</a:t>
            </a:r>
          </a:p>
          <a:p>
            <a:pPr lvl="1" algn="r" rtl="1"/>
            <a:r>
              <a:rPr lang="he-IL" dirty="0"/>
              <a:t>מה יותר בטוח, מה פחות בטוח?</a:t>
            </a:r>
          </a:p>
          <a:p>
            <a:pPr algn="r" rtl="1"/>
            <a:r>
              <a:rPr lang="he-IL" dirty="0"/>
              <a:t>מה אתם צריכים כדי שבכ'ז תתקדמו?</a:t>
            </a:r>
          </a:p>
          <a:p>
            <a:pPr lvl="1" algn="r" rtl="1"/>
            <a:r>
              <a:rPr lang="he-IL" dirty="0"/>
              <a:t>תצילו חיים תרתי משתע!</a:t>
            </a:r>
          </a:p>
          <a:p>
            <a:pPr lvl="1" algn="r" rtl="1"/>
            <a:r>
              <a:rPr lang="he-IL" dirty="0"/>
              <a:t>תצילו חיים במובן של לתת לו יותר משמעות ומעורבות</a:t>
            </a:r>
          </a:p>
          <a:p>
            <a:pPr lvl="1" algn="r" rtl="1"/>
            <a:r>
              <a:rPr lang="he-IL" dirty="0"/>
              <a:t>שאיפה לחיים טובים וחיים חיוביים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הצהרה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743200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1306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תגובת הלחץ באה להיטיב אתנו</a:t>
            </a:r>
          </a:p>
          <a:p>
            <a:pPr algn="r" rtl="1"/>
            <a:r>
              <a:rPr lang="he-IL" dirty="0"/>
              <a:t>אנחנו נלחצים מדברים שאכפת לנו מהם</a:t>
            </a:r>
          </a:p>
          <a:p>
            <a:pPr algn="r" rtl="1"/>
            <a:r>
              <a:rPr lang="he-IL" dirty="0"/>
              <a:t>חובה להתיידד עם הלחץ: משפר בריאות, מקדם רווחה נפשית</a:t>
            </a:r>
          </a:p>
          <a:p>
            <a:pPr algn="r" rtl="1"/>
            <a:r>
              <a:rPr lang="he-IL" dirty="0"/>
              <a:t>הנשימה היא נוגדן הלחץ!</a:t>
            </a:r>
          </a:p>
          <a:p>
            <a:pPr algn="r" rtl="1"/>
            <a:r>
              <a:rPr lang="he-IL" dirty="0"/>
              <a:t>תעכבו תגובה, תפזרו החומרים מזיקים, תרחיבו הכלה ואת אזור הנוח, עמדה חיובית בכל קשת המצבים</a:t>
            </a:r>
          </a:p>
          <a:p>
            <a:pPr algn="r" rtl="1"/>
            <a:r>
              <a:rPr lang="he-IL" dirty="0"/>
              <a:t>להתידד עם לחץ = מציל חיים</a:t>
            </a:r>
          </a:p>
          <a:p>
            <a:pPr algn="r" rt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סיכום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41564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6806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he-IL" dirty="0"/>
              <a:t>6 פגישות, שעתיים וחצי</a:t>
            </a:r>
          </a:p>
          <a:p>
            <a:pPr algn="r" rtl="1"/>
            <a:r>
              <a:rPr lang="he-IL" dirty="0"/>
              <a:t>במבשרת ציון, קהילת קמץ</a:t>
            </a:r>
          </a:p>
          <a:p>
            <a:pPr algn="r" rtl="1"/>
            <a:r>
              <a:rPr lang="he-IL" dirty="0"/>
              <a:t>חודש  אוגוסט/ספטמבר</a:t>
            </a:r>
          </a:p>
          <a:p>
            <a:pPr algn="r" rtl="1"/>
            <a:r>
              <a:rPr lang="he-IL" dirty="0"/>
              <a:t>תאריכים: טרם נקבע</a:t>
            </a:r>
          </a:p>
          <a:p>
            <a:pPr algn="r" rtl="1"/>
            <a:r>
              <a:rPr lang="he-IL" dirty="0"/>
              <a:t>עלות: = 1200 ש'ח לפני מע'מ</a:t>
            </a:r>
          </a:p>
          <a:p>
            <a:pPr algn="r" rtl="1"/>
            <a:r>
              <a:rPr lang="he-IL" dirty="0"/>
              <a:t>פרטים והרשמה: </a:t>
            </a:r>
            <a:r>
              <a:rPr lang="en-US" dirty="0">
                <a:hlinkClick r:id="rId2"/>
              </a:rPr>
              <a:t>lisonsam@gmail.com</a:t>
            </a:r>
            <a:endParaRPr lang="en-US" dirty="0"/>
          </a:p>
          <a:p>
            <a:pPr algn="r" rtl="1"/>
            <a:r>
              <a:rPr lang="en-US" dirty="0"/>
              <a:t> </a:t>
            </a:r>
            <a:r>
              <a:rPr lang="he-IL" dirty="0"/>
              <a:t>הנחה 15% לנרשמים השבוע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סדנת </a:t>
            </a:r>
            <a:r>
              <a:rPr lang="he-IL" dirty="0"/>
              <a:t>קיץ: "להתידד עם הלחץ"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6200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82" y="1438887"/>
            <a:ext cx="3618948" cy="2497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184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 algn="r" rtl="1">
              <a:buNone/>
            </a:pPr>
            <a:r>
              <a:rPr lang="he-IL" dirty="0"/>
              <a:t>יש לי שאלה אליכם...</a:t>
            </a:r>
          </a:p>
          <a:p>
            <a:pPr marL="498157" indent="-342900" algn="r" rtl="1"/>
            <a:r>
              <a:rPr lang="he-IL" dirty="0"/>
              <a:t>כמה חווה קצת לחץ השנה?</a:t>
            </a:r>
          </a:p>
          <a:p>
            <a:pPr algn="r" rtl="1"/>
            <a:r>
              <a:rPr lang="he-IL" dirty="0"/>
              <a:t>   כמה חווה הרבה לחץ השנה?</a:t>
            </a:r>
          </a:p>
          <a:p>
            <a:pPr algn="r" rtl="1"/>
            <a:r>
              <a:rPr lang="he-IL" dirty="0"/>
              <a:t>   אתמול?</a:t>
            </a:r>
          </a:p>
          <a:p>
            <a:pPr algn="r" rtl="1"/>
            <a:r>
              <a:rPr lang="he-IL" dirty="0"/>
              <a:t>   מי סובל מהלחץ שהוא חווה?</a:t>
            </a:r>
          </a:p>
          <a:p>
            <a:pPr algn="r" rtl="1"/>
            <a:endParaRPr lang="he-IL" dirty="0"/>
          </a:p>
          <a:p>
            <a:pPr algn="r" rtl="1"/>
            <a:r>
              <a:rPr lang="he-IL" dirty="0"/>
              <a:t>הלחץ אתנו כל הזמן, אולי מספר פעמים ביום אפשר לזהות סוג של לחץ, סטרס, אי-נוחות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שאלה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76200"/>
            <a:ext cx="1234455" cy="170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5706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he-IL" dirty="0"/>
              <a:t>יחסים משפחתיים וחברתיים</a:t>
            </a:r>
          </a:p>
          <a:p>
            <a:pPr algn="r" rtl="1"/>
            <a:r>
              <a:rPr lang="he-IL" dirty="0"/>
              <a:t>כספיים</a:t>
            </a:r>
          </a:p>
          <a:p>
            <a:pPr algn="r" rtl="1"/>
            <a:r>
              <a:rPr lang="he-IL" dirty="0"/>
              <a:t>תעסוקה, עבודה</a:t>
            </a:r>
          </a:p>
          <a:p>
            <a:pPr algn="r" rtl="1"/>
            <a:r>
              <a:rPr lang="he-IL" dirty="0"/>
              <a:t>בריאות</a:t>
            </a:r>
          </a:p>
          <a:p>
            <a:pPr algn="r" rtl="1"/>
            <a:r>
              <a:rPr lang="he-IL" dirty="0"/>
              <a:t>טיול בטבע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he-IL" dirty="0"/>
              <a:t>    סדנה כוללת: לנהל את התחום (אזור  אכפתיות) ולא שהלחץ ינהל אותנו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900" y="173181"/>
            <a:ext cx="995213" cy="137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://wilderness.org/sites/default/files/styles/blog_full/public/Experience---nature-walking-2-KentMiller-smaller.jpg?itok=5ZvOQ02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819400"/>
            <a:ext cx="4000500" cy="210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5893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1"/>
            <a:ext cx="8229600" cy="4525963"/>
          </a:xfrm>
        </p:spPr>
        <p:txBody>
          <a:bodyPr>
            <a:normAutofit/>
          </a:bodyPr>
          <a:lstStyle/>
          <a:p>
            <a:pPr algn="r" rtl="1"/>
            <a:r>
              <a:rPr lang="he-IL" dirty="0"/>
              <a:t>ל:   </a:t>
            </a:r>
          </a:p>
          <a:p>
            <a:pPr lvl="1" algn="r" rtl="1"/>
            <a:r>
              <a:rPr lang="he-IL" dirty="0"/>
              <a:t>יעוץ אישי</a:t>
            </a:r>
          </a:p>
          <a:p>
            <a:pPr lvl="1" algn="r" rtl="1"/>
            <a:endParaRPr lang="he-IL" dirty="0"/>
          </a:p>
          <a:p>
            <a:pPr lvl="1" algn="r" rtl="1"/>
            <a:r>
              <a:rPr lang="he-IL" dirty="0"/>
              <a:t> סדנא בת 15 שעות</a:t>
            </a:r>
          </a:p>
          <a:p>
            <a:pPr algn="r" rtl="1"/>
            <a:endParaRPr lang="he-IL" dirty="0"/>
          </a:p>
          <a:p>
            <a:pPr algn="r" rtl="1"/>
            <a:r>
              <a:rPr lang="he-IL" dirty="0"/>
              <a:t>מוזמנים ליצור אתי קשר לפרטים והרשמה: </a:t>
            </a:r>
            <a:r>
              <a:rPr lang="en-US" dirty="0">
                <a:hlinkClick r:id="rId2"/>
              </a:rPr>
              <a:t>lisonsam@gmail.com</a:t>
            </a:r>
            <a:r>
              <a:rPr lang="en-US" dirty="0"/>
              <a:t> </a:t>
            </a:r>
          </a:p>
          <a:p>
            <a:pPr marL="0" indent="0" algn="r" rtl="1">
              <a:buNone/>
            </a:pPr>
            <a:r>
              <a:rPr lang="en-US" dirty="0">
                <a:hlinkClick r:id="rId3"/>
              </a:rPr>
              <a:t>www.positivelife.co.il</a:t>
            </a:r>
            <a:r>
              <a:rPr lang="en-US" dirty="0"/>
              <a:t>   </a:t>
            </a:r>
            <a:r>
              <a:rPr lang="he-IL" dirty="0"/>
              <a:t>; </a:t>
            </a:r>
          </a:p>
          <a:p>
            <a:pPr algn="r" rtl="1"/>
            <a:r>
              <a:rPr lang="he-IL" dirty="0"/>
              <a:t>נייד: </a:t>
            </a:r>
            <a:r>
              <a:rPr lang="en-US" dirty="0"/>
              <a:t>054-4682638</a:t>
            </a:r>
            <a:endParaRPr lang="he-I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e-IL" dirty="0"/>
              <a:t>'להתיידד עם הלחץ': </a:t>
            </a:r>
            <a:br>
              <a:rPr lang="he-IL" dirty="0"/>
            </a:br>
            <a:r>
              <a:rPr lang="he-IL" dirty="0"/>
              <a:t>לקראת החיים שתמיד רציתם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234" y="76201"/>
            <a:ext cx="1271662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8857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he-IL" dirty="0"/>
              <a:t>הכרת תודה</a:t>
            </a:r>
          </a:p>
          <a:p>
            <a:pPr algn="r" rtl="1"/>
            <a:endParaRPr lang="he-IL" dirty="0"/>
          </a:p>
          <a:p>
            <a:pPr algn="r" rtl="1"/>
            <a:r>
              <a:rPr lang="he-IL" dirty="0"/>
              <a:t>תנועת הניצחון</a:t>
            </a:r>
          </a:p>
          <a:p>
            <a:pPr algn="r" rtl="1"/>
            <a:endParaRPr lang="he-IL" dirty="0"/>
          </a:p>
          <a:p>
            <a:pPr algn="r" rtl="1"/>
            <a:r>
              <a:rPr lang="en-US" dirty="0"/>
              <a:t>TODAH</a:t>
            </a:r>
            <a:r>
              <a:rPr lang="he-IL" dirty="0"/>
              <a:t>!</a:t>
            </a:r>
          </a:p>
          <a:p>
            <a:pPr algn="r" rtl="1"/>
            <a:endParaRPr lang="he-IL" dirty="0"/>
          </a:p>
          <a:p>
            <a:pPr algn="r" rtl="1"/>
            <a:r>
              <a:rPr lang="he-IL" dirty="0"/>
              <a:t>תודה על ההשתתפות!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e-IL" dirty="0"/>
              <a:t>הפעלת הגוף לסיום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234" y="76201"/>
            <a:ext cx="1271662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8" y="58884"/>
            <a:ext cx="1316182" cy="1316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http://fabulousandmoneysavvy.com/wp-content/uploads/2016/05/victor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110344"/>
            <a:ext cx="3847840" cy="216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849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he-IL" dirty="0"/>
              <a:t>כספים וביטחון כספי לעתיד</a:t>
            </a:r>
          </a:p>
          <a:p>
            <a:pPr algn="r" rtl="1"/>
            <a:endParaRPr lang="he-IL" dirty="0"/>
          </a:p>
          <a:p>
            <a:pPr algn="r" rtl="1"/>
            <a:r>
              <a:rPr lang="he-IL" dirty="0"/>
              <a:t>בריאות, שינויים אצל קרובים</a:t>
            </a:r>
          </a:p>
          <a:p>
            <a:pPr algn="r" rtl="1"/>
            <a:endParaRPr lang="he-IL" dirty="0"/>
          </a:p>
          <a:p>
            <a:pPr algn="r" rtl="1"/>
            <a:r>
              <a:rPr lang="he-IL" dirty="0"/>
              <a:t>יחסים עם קרובים, משפחה</a:t>
            </a:r>
          </a:p>
          <a:p>
            <a:pPr algn="r" rtl="1"/>
            <a:endParaRPr lang="he-IL" dirty="0"/>
          </a:p>
          <a:p>
            <a:pPr algn="r" rtl="1"/>
            <a:r>
              <a:rPr lang="he-IL" dirty="0"/>
              <a:t>מגורים</a:t>
            </a:r>
          </a:p>
          <a:p>
            <a:pPr marL="0" indent="0" algn="r" rtl="1">
              <a:buNone/>
            </a:pPr>
            <a:endParaRPr lang="he-IL" dirty="0"/>
          </a:p>
          <a:p>
            <a:pPr algn="r" rtl="1"/>
            <a:r>
              <a:rPr lang="he-IL" dirty="0"/>
              <a:t>תת-עשייה, שיעמום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מה מטריד אתכם?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97" y="0"/>
            <a:ext cx="1523803" cy="210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E:\Sam\Pictures\nami and matan\Na&amp;MaW-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36" y="3048000"/>
            <a:ext cx="2892564" cy="192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19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496" y="2176301"/>
            <a:ext cx="7408333" cy="3450696"/>
          </a:xfrm>
        </p:spPr>
        <p:txBody>
          <a:bodyPr/>
          <a:lstStyle/>
          <a:p>
            <a:pPr algn="ctr" rtl="1"/>
            <a:r>
              <a:rPr lang="he-IL" dirty="0"/>
              <a:t>הדבר הראשון שחושבים עליו שמזכירים לחץ/סטרס שזה דבר נורא</a:t>
            </a:r>
          </a:p>
          <a:p>
            <a:pPr marL="0" indent="0" algn="r" rtl="1">
              <a:buNone/>
            </a:pPr>
            <a:endParaRPr lang="he-IL" dirty="0"/>
          </a:p>
          <a:p>
            <a:pPr algn="r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לחץ רָע?</a:t>
            </a:r>
            <a:endParaRPr lang="en-US" dirty="0"/>
          </a:p>
        </p:txBody>
      </p:sp>
      <p:pic>
        <p:nvPicPr>
          <p:cNvPr id="4" name="Picture 2" descr="C:\Users\Administrator\Pictures\Pictures\stress\stres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910" y="4444181"/>
            <a:ext cx="2133600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dministrator\Pictures\Pictures\stress\stress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24944"/>
            <a:ext cx="29146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Administrator\Pictures\Pictures\stress\stress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86931"/>
            <a:ext cx="2505075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Administrator\Pictures\Pictures\stress\stress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465" y="2776845"/>
            <a:ext cx="2695575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Administrator\Pictures\Pictures\stress\stress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407" y="4790117"/>
            <a:ext cx="30289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6114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710" y="76200"/>
            <a:ext cx="1523803" cy="210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660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8255555"/>
              </p:ext>
            </p:extLst>
          </p:nvPr>
        </p:nvGraphicFramePr>
        <p:xfrm>
          <a:off x="1752600" y="1631442"/>
          <a:ext cx="6096000" cy="4788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6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9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115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e-IL" sz="2400" dirty="0">
                          <a:effectLst/>
                        </a:rPr>
                        <a:t>לחץ (סטרס)</a:t>
                      </a:r>
                      <a:endParaRPr lang="en-US" sz="2400" dirty="0">
                        <a:effectLst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e-IL" sz="2400" dirty="0">
                          <a:effectLst/>
                        </a:rPr>
                        <a:t>מוכח קשר להפרעות כגון: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6100"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קשיי שינה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עייפות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בעיות מין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מחלות עור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אלרגיות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בולמוס אכילה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אסתמה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הרעות בכליות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אולכוסים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בעיות נשימה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מחלת לב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שבץ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לחץ דם גבוה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קוליטיס (מחלת קיבה)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רגזנות 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דלקת פרקים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דכאון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מגרנות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סוכרת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Symbol"/>
                        <a:buChar char=""/>
                      </a:pPr>
                      <a:r>
                        <a:rPr lang="he-IL" sz="1600" dirty="0">
                          <a:effectLst/>
                        </a:rPr>
                        <a:t>הקשחת העורקים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1143000"/>
          </a:xfrm>
        </p:spPr>
        <p:txBody>
          <a:bodyPr>
            <a:normAutofit fontScale="90000"/>
          </a:bodyPr>
          <a:lstStyle/>
          <a:p>
            <a:pPr rtl="1"/>
            <a:r>
              <a:rPr lang="he-IL" dirty="0"/>
              <a:t> ואמנם!</a:t>
            </a:r>
            <a:br>
              <a:rPr lang="he-IL" dirty="0"/>
            </a:br>
            <a:r>
              <a:rPr lang="he-IL" dirty="0"/>
              <a:t>כאשר הדברים משתבשים: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47850" y="20304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874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he-IL" dirty="0"/>
              <a:t>יש הגורסים שסטרס קשור לשש הגורמים העיקריים למוות בארה'ב:</a:t>
            </a:r>
          </a:p>
          <a:p>
            <a:pPr lvl="1" algn="r" rtl="1"/>
            <a:r>
              <a:rPr lang="he-IL" dirty="0"/>
              <a:t>מלחות לב, סרטן, הפרעות בנשימה, תאונות, מחלות כסד, ואובדנות. (</a:t>
            </a:r>
            <a:r>
              <a:rPr lang="en-US" dirty="0"/>
              <a:t>APA</a:t>
            </a:r>
            <a:r>
              <a:rPr lang="he-IL" dirty="0"/>
              <a:t>)</a:t>
            </a:r>
          </a:p>
          <a:p>
            <a:pPr lvl="1" algn="r" rtl="1"/>
            <a:endParaRPr lang="he-IL" dirty="0"/>
          </a:p>
          <a:p>
            <a:pPr algn="r" rtl="1"/>
            <a:r>
              <a:rPr lang="he-IL" dirty="0"/>
              <a:t>רופאים סבורים ש – 75% מהביקורים אצלם במרפאה קשורים ללחץ (2014)</a:t>
            </a:r>
          </a:p>
          <a:p>
            <a:pPr algn="r" rtl="1"/>
            <a:endParaRPr lang="he-IL" dirty="0"/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סטטיסטיקות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064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stars.ru/media/djcatalog2/images/book-animal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2130425" cy="182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he-IL" dirty="0"/>
              <a:t>שיר של ה-</a:t>
            </a:r>
            <a:r>
              <a:rPr lang="en-US" dirty="0"/>
              <a:t>animals</a:t>
            </a:r>
            <a:r>
              <a:rPr lang="he-IL" dirty="0"/>
              <a:t>, 'החיות' מ- 1965</a:t>
            </a:r>
          </a:p>
          <a:p>
            <a:pPr algn="r" rtl="1"/>
            <a:r>
              <a:rPr lang="en-US" dirty="0"/>
              <a:t>No one [alive] can always be an angel</a:t>
            </a:r>
            <a:br>
              <a:rPr lang="en-US" dirty="0"/>
            </a:br>
            <a:r>
              <a:rPr lang="en-US" dirty="0"/>
              <a:t>When things go wrong I seem to be bad</a:t>
            </a:r>
            <a:br>
              <a:rPr lang="en-US" dirty="0"/>
            </a:br>
            <a:r>
              <a:rPr lang="en-US" dirty="0"/>
              <a:t>But I'm just a soul whose intentions are good</a:t>
            </a:r>
            <a:br>
              <a:rPr lang="en-US" dirty="0"/>
            </a:br>
            <a:r>
              <a:rPr lang="en-US" dirty="0"/>
              <a:t>Oh Lord, please don't let me be misunderstood</a:t>
            </a:r>
          </a:p>
          <a:p>
            <a:pPr algn="r" rtl="1"/>
            <a:r>
              <a:rPr lang="he-IL" dirty="0"/>
              <a:t>'כאשר הכל משתבש אני נראה רשע, אך אני נשמה, אשר כוונותיה טובות, אלוהים, אל תתן שיבינו אותי לא נכון'</a:t>
            </a:r>
            <a:endParaRPr lang="en-US" dirty="0"/>
          </a:p>
          <a:p>
            <a:pPr algn="r" rtl="1"/>
            <a:r>
              <a:rPr lang="en-US" u="sng" dirty="0">
                <a:hlinkClick r:id="rId3"/>
              </a:rPr>
              <a:t>https://www.youtube.com/watch?v=mfwN0X8YnWo</a:t>
            </a:r>
            <a:endParaRPr lang="he-IL" u="sng" dirty="0"/>
          </a:p>
          <a:p>
            <a:pPr algn="r" rtl="1"/>
            <a:r>
              <a:rPr lang="he-IL" dirty="0"/>
              <a:t>מי היה חושב שהמלים האלו משקפות נאמנה את תגובת הלחץ?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"שלא יבינו אותי לא נכון"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563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375" y="1905000"/>
            <a:ext cx="8077200" cy="4754563"/>
          </a:xfrm>
        </p:spPr>
        <p:txBody>
          <a:bodyPr>
            <a:normAutofit/>
          </a:bodyPr>
          <a:lstStyle/>
          <a:p>
            <a:pPr algn="r" rtl="1"/>
            <a:r>
              <a:rPr lang="he-IL" sz="2800" dirty="0"/>
              <a:t>אם אנחנו מאמינים שזה נכון המשמעות היא שהתגובה שלנו ללחץ בגוף שלנו היא אויבת שלנו.</a:t>
            </a:r>
          </a:p>
          <a:p>
            <a:pPr marL="0" indent="0" algn="r" rtl="1">
              <a:buNone/>
            </a:pPr>
            <a:endParaRPr lang="he-IL" sz="2800" dirty="0"/>
          </a:p>
          <a:p>
            <a:pPr algn="r" rtl="1"/>
            <a:r>
              <a:rPr lang="he-IL" sz="2800" dirty="0"/>
              <a:t>אך התגובה שלנו ללחץ מיועדת להבטיח במינימום את ההישרדות שלנו ולא להרוג אותנו.</a:t>
            </a:r>
          </a:p>
          <a:p>
            <a:pPr marL="0" indent="0" algn="r" rtl="1">
              <a:buNone/>
            </a:pPr>
            <a:endParaRPr lang="en-US" sz="2800" dirty="0"/>
          </a:p>
          <a:p>
            <a:pPr algn="r" rtl="1"/>
            <a:r>
              <a:rPr lang="he-IL" sz="2800" dirty="0"/>
              <a:t>תגובת הלחץ היא תגובה מדהימה ויעילה ביותר</a:t>
            </a:r>
          </a:p>
          <a:p>
            <a:pPr marL="0" indent="0" algn="r" rtl="1">
              <a:buNone/>
            </a:pPr>
            <a:endParaRPr lang="he-IL" sz="2800" dirty="0"/>
          </a:p>
          <a:p>
            <a:pPr algn="r" rtl="1"/>
            <a:endParaRPr lang="he-IL" sz="2800" dirty="0"/>
          </a:p>
          <a:p>
            <a:pPr algn="r" rtl="1"/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dirty="0"/>
              <a:t>יכול להיות שתגובת הלחץ מובנת </a:t>
            </a:r>
            <a:br>
              <a:rPr lang="he-IL" dirty="0"/>
            </a:br>
            <a:r>
              <a:rPr lang="he-IL" dirty="0"/>
              <a:t>לא נכון?  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7225"/>
            <a:ext cx="1012696" cy="13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https://photos-1.dropbox.com/t/2/AADdj9A0a_qhlic9bZ4Ea8TGo5rLqt5HXjWUEJ034Aqo7A/12/421103662/png/32x32/1/_/1/2/%D7%A1%D7%98%D7%A8%D7%99%D7%A4%20%D7%9C%D7%9E%D7%A6%D7%92%D7%95%D7%AA.png/ENjhpoQEGAwgBygH/T76fSmvcO5ZLJiRoPA2qpujLw85jDRXh-lECDDPF6CE?size=1024x768&amp;size_mode=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9144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27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69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11128</TotalTime>
  <Words>1141</Words>
  <Application>Microsoft Office PowerPoint</Application>
  <PresentationFormat>On-screen Show (4:3)</PresentationFormat>
  <Paragraphs>231</Paragraphs>
  <Slides>32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Candara</vt:lpstr>
      <vt:lpstr>Symbol</vt:lpstr>
      <vt:lpstr>Wingdings</vt:lpstr>
      <vt:lpstr>Waveform</vt:lpstr>
      <vt:lpstr>להתידד עם לחץ: האם לחץ הוא רָע או שמא רֵעַ (חבר)?</vt:lpstr>
      <vt:lpstr>בקר טוב!</vt:lpstr>
      <vt:lpstr>שאלה</vt:lpstr>
      <vt:lpstr>מה מטריד אתכם?</vt:lpstr>
      <vt:lpstr>לחץ רָע?</vt:lpstr>
      <vt:lpstr> ואמנם! כאשר הדברים משתבשים:</vt:lpstr>
      <vt:lpstr>סטטיסטיקות</vt:lpstr>
      <vt:lpstr>"שלא יבינו אותי לא נכון"</vt:lpstr>
      <vt:lpstr>יכול להיות שתגובת הלחץ מובנת  לא נכון?  </vt:lpstr>
      <vt:lpstr>האמנם?</vt:lpstr>
      <vt:lpstr>לחץ</vt:lpstr>
      <vt:lpstr>הנשק נוגד הסטרס</vt:lpstr>
      <vt:lpstr>המפתח הוא הסיפור  שאנחנו מספרים לעצמנו</vt:lpstr>
      <vt:lpstr>PowerPoint Presentation</vt:lpstr>
      <vt:lpstr>למה להתיידד עם הלחץ? כי תגובת הלחץ היא רֵעַ!</vt:lpstr>
      <vt:lpstr>האם ידעתם?</vt:lpstr>
      <vt:lpstr>תגובה לאיום</vt:lpstr>
      <vt:lpstr>שינוי בגישה  יכול לשנות את תגובת הגוף</vt:lpstr>
      <vt:lpstr>המשמעות של תגובת  הגוף ל'איום רגשי'</vt:lpstr>
      <vt:lpstr>אסטרטגיות לטיפול בלחץ</vt:lpstr>
      <vt:lpstr>נשימה אטית וטבעית</vt:lpstr>
      <vt:lpstr>המשמעות של תגובת  הגוף ל'איום רגשי'</vt:lpstr>
      <vt:lpstr>      אנחנו נלחצים רק מדברים שאכפת לנו מהם!</vt:lpstr>
      <vt:lpstr>הכלת לחץ</vt:lpstr>
      <vt:lpstr>לחבק את הלחץ</vt:lpstr>
      <vt:lpstr>חברה</vt:lpstr>
      <vt:lpstr>הצהרה</vt:lpstr>
      <vt:lpstr>סיכום</vt:lpstr>
      <vt:lpstr>סדנת קיץ: "להתידד עם הלחץ"</vt:lpstr>
      <vt:lpstr>    סדנה כוללת: לנהל את התחום (אזור  אכפתיות) ולא שהלחץ ינהל אותנו</vt:lpstr>
      <vt:lpstr>'להתיידד עם הלחץ':  לקראת החיים שתמיד רציתם</vt:lpstr>
      <vt:lpstr>הפעלת הגוף לסיום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להתידד עם לחץ: האם לחץ הוא רָע או שמא רֵעַ (חבר)?</dc:title>
  <dc:creator>Sam</dc:creator>
  <cp:lastModifiedBy>Sam Lison</cp:lastModifiedBy>
  <cp:revision>68</cp:revision>
  <cp:lastPrinted>2016-06-26T09:26:00Z</cp:lastPrinted>
  <dcterms:created xsi:type="dcterms:W3CDTF">2016-06-20T22:42:24Z</dcterms:created>
  <dcterms:modified xsi:type="dcterms:W3CDTF">2017-09-12T12:11:39Z</dcterms:modified>
</cp:coreProperties>
</file>